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70" d="100"/>
          <a:sy n="70" d="100"/>
        </p:scale>
        <p:origin x="1728" y="60"/>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5/9/2024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5/9/2024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5/9/2024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5/9/2024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b="1" dirty="0">
                <a:solidFill>
                  <a:srgbClr val="0070C0"/>
                </a:solidFill>
                <a:effectLst/>
                <a:latin typeface="Helvetica" panose="020B0604020202020204" pitchFamily="34" charset="0"/>
                <a:ea typeface="Times New Roman" panose="02020603050405020304" pitchFamily="18" charset="0"/>
                <a:cs typeface="HelveticaNeueLT-Roman"/>
              </a:rPr>
              <a:t>A </a:t>
            </a:r>
            <a:r>
              <a:rPr lang="en-GB" sz="1400" b="1" dirty="0">
                <a:solidFill>
                  <a:srgbClr val="0070C0"/>
                </a:solidFill>
                <a:latin typeface="Helvetica" panose="020B0604020202020204" pitchFamily="34" charset="0"/>
                <a:ea typeface="Times New Roman" panose="02020603050405020304" pitchFamily="18" charset="0"/>
                <a:cs typeface="HelveticaNeueLT-Roman"/>
              </a:rPr>
              <a:t>H</a:t>
            </a:r>
            <a:r>
              <a:rPr lang="en-GB" sz="1400" b="1" dirty="0">
                <a:solidFill>
                  <a:srgbClr val="0070C0"/>
                </a:solidFill>
                <a:effectLst/>
                <a:latin typeface="Helvetica" panose="020B0604020202020204" pitchFamily="34" charset="0"/>
                <a:ea typeface="Times New Roman" panose="02020603050405020304" pitchFamily="18" charset="0"/>
                <a:cs typeface="HelveticaNeueLT-Roman"/>
              </a:rPr>
              <a:t>igh Quality </a:t>
            </a:r>
            <a:r>
              <a:rPr lang="en-GB" sz="1400" b="1" dirty="0">
                <a:solidFill>
                  <a:srgbClr val="0070C0"/>
                </a:solidFill>
                <a:latin typeface="Helvetica" panose="020B0604020202020204" pitchFamily="34" charset="0"/>
                <a:ea typeface="Times New Roman" panose="02020603050405020304" pitchFamily="18" charset="0"/>
                <a:cs typeface="HelveticaNeueLT-Roman"/>
              </a:rPr>
              <a:t>T</a:t>
            </a:r>
            <a:r>
              <a:rPr lang="en-GB" sz="1400" b="1" dirty="0">
                <a:solidFill>
                  <a:srgbClr val="0070C0"/>
                </a:solidFill>
                <a:effectLst/>
                <a:latin typeface="Helvetica" panose="020B0604020202020204" pitchFamily="34" charset="0"/>
                <a:ea typeface="Times New Roman" panose="02020603050405020304" pitchFamily="18" charset="0"/>
                <a:cs typeface="HelveticaNeueLT-Roman"/>
              </a:rPr>
              <a:t>own House Design Modern Home Providing Bright </a:t>
            </a:r>
            <a:r>
              <a:rPr lang="en-GB" sz="1400" b="1" dirty="0">
                <a:solidFill>
                  <a:srgbClr val="0070C0"/>
                </a:solidFill>
                <a:latin typeface="Helvetica" panose="020B0604020202020204" pitchFamily="34" charset="0"/>
                <a:ea typeface="Times New Roman" panose="02020603050405020304" pitchFamily="18" charset="0"/>
                <a:cs typeface="HelveticaNeueLT-Roman"/>
              </a:rPr>
              <a:t>S</a:t>
            </a:r>
            <a:r>
              <a:rPr lang="en-GB" sz="1400" b="1" dirty="0">
                <a:solidFill>
                  <a:srgbClr val="0070C0"/>
                </a:solidFill>
                <a:effectLst/>
                <a:latin typeface="Helvetica" panose="020B0604020202020204" pitchFamily="34" charset="0"/>
                <a:ea typeface="Times New Roman" panose="02020603050405020304" pitchFamily="18" charset="0"/>
                <a:cs typeface="HelveticaNeueLT-Roman"/>
              </a:rPr>
              <a:t>pacious And Stylish Accommodation With Landscaped Garden And Two </a:t>
            </a:r>
            <a:r>
              <a:rPr lang="en-GB" sz="1400" b="1" dirty="0">
                <a:solidFill>
                  <a:srgbClr val="0070C0"/>
                </a:solidFill>
                <a:latin typeface="Helvetica" panose="020B0604020202020204" pitchFamily="34" charset="0"/>
                <a:ea typeface="Times New Roman" panose="02020603050405020304" pitchFamily="18" charset="0"/>
                <a:cs typeface="HelveticaNeueLT-Roman"/>
              </a:rPr>
              <a:t>P</a:t>
            </a:r>
            <a:r>
              <a:rPr lang="en-GB" sz="1400" b="1" dirty="0">
                <a:solidFill>
                  <a:srgbClr val="0070C0"/>
                </a:solidFill>
                <a:effectLst/>
                <a:latin typeface="Helvetica" panose="020B0604020202020204" pitchFamily="34" charset="0"/>
                <a:ea typeface="Times New Roman" panose="02020603050405020304" pitchFamily="18" charset="0"/>
                <a:cs typeface="HelveticaNeueLT-Roman"/>
              </a:rPr>
              <a:t>arking Spaces</a:t>
            </a:r>
          </a:p>
          <a:p>
            <a:pPr algn="ctr">
              <a:lnSpc>
                <a:spcPct val="127000"/>
              </a:lnSpc>
            </a:pPr>
            <a:endParaRPr lang="en-GB" sz="800" b="1" dirty="0">
              <a:solidFill>
                <a:srgbClr val="0070C0"/>
              </a:solidFill>
              <a:latin typeface="Helvetica" panose="020B0604020202020204" pitchFamily="34" charset="0"/>
              <a:cs typeface="Helvetica" panose="020B0604020202020204" pitchFamily="34" charset="0"/>
            </a:endParaRPr>
          </a:p>
          <a:p>
            <a:pPr algn="ctr">
              <a:lnSpc>
                <a:spcPct val="127000"/>
              </a:lnSpc>
            </a:pPr>
            <a:r>
              <a:rPr lang="en-GB" sz="1100" dirty="0">
                <a:effectLst/>
                <a:latin typeface="Helvetica" panose="020B0604020202020204" pitchFamily="34" charset="0"/>
                <a:ea typeface="Times New Roman" panose="02020603050405020304" pitchFamily="18" charset="0"/>
                <a:cs typeface="HelveticaNeueLT-Roman"/>
              </a:rPr>
              <a:t>Select Development Constructed In 2019 * Wonderful Open-Plan Kitchen/Breakfast/Dining And Sitting Room • Three Bedrooms Arranged Over First And Second Floors • Superb Spacious En-Suite Shower Room/WC</a:t>
            </a:r>
            <a:r>
              <a:rPr lang="en-GB" sz="1100" dirty="0">
                <a:latin typeface="Helvetica" panose="020B0604020202020204" pitchFamily="34" charset="0"/>
                <a:ea typeface="Times New Roman" panose="02020603050405020304" pitchFamily="18" charset="0"/>
                <a:cs typeface="HelveticaNeueLT-Roman"/>
              </a:rPr>
              <a:t> </a:t>
            </a:r>
            <a:r>
              <a:rPr lang="en-GB" sz="1100" dirty="0">
                <a:effectLst/>
                <a:latin typeface="Helvetica" panose="020B0604020202020204" pitchFamily="34" charset="0"/>
                <a:ea typeface="Times New Roman" panose="02020603050405020304" pitchFamily="18" charset="0"/>
                <a:cs typeface="HelveticaNeueLT-Roman"/>
              </a:rPr>
              <a:t>• Main Family Bathroom Suite • Ground Floor Cloakroom/WC * Gas Central Heating, Double Glazed Windows * Viewing Strongly Recommended</a:t>
            </a:r>
            <a:endParaRPr lang="en-GB" sz="11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£469</a:t>
            </a:r>
            <a:r>
              <a:rPr lang="en-GB" sz="1900" dirty="0">
                <a:solidFill>
                  <a:srgbClr val="000000"/>
                </a:solidFill>
                <a:latin typeface="HelveticaNeueLT-Roman"/>
                <a:ea typeface="Times New Roman" panose="02020603050405020304" pitchFamily="18" charset="0"/>
                <a:cs typeface="HelveticaNeueLT-Roman"/>
              </a:rPr>
              <a:t>,950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800" dirty="0">
                <a:solidFill>
                  <a:srgbClr val="FFFFFF"/>
                </a:solidFill>
                <a:effectLst/>
                <a:latin typeface="HelveticaNeueLT-Medium"/>
                <a:ea typeface="Times New Roman" panose="02020603050405020304" pitchFamily="18" charset="0"/>
              </a:rPr>
              <a:t>Clearwater, The Avenues, 1 </a:t>
            </a:r>
            <a:r>
              <a:rPr lang="en-GB" sz="1800" dirty="0" err="1">
                <a:solidFill>
                  <a:srgbClr val="FFFFFF"/>
                </a:solidFill>
                <a:effectLst/>
                <a:latin typeface="HelveticaNeueLT-Medium"/>
                <a:ea typeface="Times New Roman" panose="02020603050405020304" pitchFamily="18" charset="0"/>
              </a:rPr>
              <a:t>Stevenstone</a:t>
            </a:r>
            <a:r>
              <a:rPr lang="en-GB" sz="1800" dirty="0">
                <a:solidFill>
                  <a:srgbClr val="FFFFFF"/>
                </a:solidFill>
                <a:effectLst/>
                <a:latin typeface="HelveticaNeueLT-Medium"/>
                <a:ea typeface="Times New Roman" panose="02020603050405020304" pitchFamily="18" charset="0"/>
              </a:rPr>
              <a:t> Road, Exmouth, EX8 2FY</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47272" y="2613066"/>
            <a:ext cx="6318165" cy="44742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srcRect/>
          <a:stretch/>
        </p:blipFill>
        <p:spPr bwMode="auto">
          <a:xfrm>
            <a:off x="653912" y="609574"/>
            <a:ext cx="3111435" cy="23335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6"/>
          <a:srcRect/>
          <a:stretch/>
        </p:blipFill>
        <p:spPr bwMode="auto">
          <a:xfrm>
            <a:off x="3877812" y="609574"/>
            <a:ext cx="3171953" cy="232639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7"/>
          <a:srcRect/>
          <a:stretch/>
        </p:blipFill>
        <p:spPr bwMode="auto">
          <a:xfrm>
            <a:off x="653911" y="3111983"/>
            <a:ext cx="3111435" cy="218338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8"/>
          <a:srcRect/>
          <a:stretch/>
        </p:blipFill>
        <p:spPr bwMode="auto">
          <a:xfrm>
            <a:off x="3877071" y="3134737"/>
            <a:ext cx="3159624" cy="213643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9"/>
          <a:srcRect/>
          <a:stretch/>
        </p:blipFill>
        <p:spPr bwMode="auto">
          <a:xfrm>
            <a:off x="653911" y="5412065"/>
            <a:ext cx="3107058" cy="221610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F8C7C4B-79F3-C413-D553-F3DB7F025E50}"/>
              </a:ext>
            </a:extLst>
          </p:cNvPr>
          <p:cNvPicPr>
            <a:picLocks noChangeAspect="1" noChangeArrowheads="1"/>
          </p:cNvPicPr>
          <p:nvPr/>
        </p:nvPicPr>
        <p:blipFill>
          <a:blip r:embed="rId10"/>
          <a:srcRect/>
          <a:stretch/>
        </p:blipFill>
        <p:spPr bwMode="auto">
          <a:xfrm>
            <a:off x="3877071" y="5420643"/>
            <a:ext cx="3159623" cy="221610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3308AB2B-DDC9-4BC7-A9B8-2279B986BF90}"/>
              </a:ext>
            </a:extLst>
          </p:cNvPr>
          <p:cNvPicPr>
            <a:picLocks noChangeAspect="1" noChangeArrowheads="1"/>
          </p:cNvPicPr>
          <p:nvPr/>
        </p:nvPicPr>
        <p:blipFill>
          <a:blip r:embed="rId11"/>
          <a:srcRect/>
          <a:stretch/>
        </p:blipFill>
        <p:spPr bwMode="auto">
          <a:xfrm>
            <a:off x="2319119" y="7744862"/>
            <a:ext cx="2892456" cy="1764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6004381"/>
          </a:xfrm>
          <a:prstGeom prst="rect">
            <a:avLst/>
          </a:prstGeom>
          <a:noFill/>
        </p:spPr>
        <p:txBody>
          <a:bodyPr wrap="square" rtlCol="0">
            <a:spAutoFit/>
          </a:bodyPr>
          <a:lstStyle/>
          <a:p>
            <a:pPr algn="ctr"/>
            <a:r>
              <a:rPr lang="en-GB" sz="1400" b="1" dirty="0">
                <a:solidFill>
                  <a:srgbClr val="333333"/>
                </a:solidFill>
                <a:latin typeface="Helvetica "/>
                <a:ea typeface="Times New Roman" panose="02020603050405020304" pitchFamily="18" charset="0"/>
                <a:cs typeface="Helvetica" panose="020B0604020202020204" pitchFamily="34" charset="0"/>
              </a:rPr>
              <a:t>Clearwater, The Avenues, 1 </a:t>
            </a:r>
            <a:r>
              <a:rPr lang="en-GB" sz="1400" b="1" dirty="0" err="1">
                <a:solidFill>
                  <a:srgbClr val="333333"/>
                </a:solidFill>
                <a:latin typeface="Helvetica "/>
                <a:ea typeface="Times New Roman" panose="02020603050405020304" pitchFamily="18" charset="0"/>
                <a:cs typeface="Helvetica" panose="020B0604020202020204" pitchFamily="34" charset="0"/>
              </a:rPr>
              <a:t>Stevenstone</a:t>
            </a:r>
            <a:r>
              <a:rPr lang="en-GB" sz="1400" b="1" dirty="0">
                <a:solidFill>
                  <a:srgbClr val="333333"/>
                </a:solidFill>
                <a:latin typeface="Helvetica "/>
                <a:ea typeface="Times New Roman" panose="02020603050405020304" pitchFamily="18" charset="0"/>
                <a:cs typeface="Helvetica" panose="020B0604020202020204" pitchFamily="34" charset="0"/>
              </a:rPr>
              <a:t> Road, Exmouth, EX8 2FY</a:t>
            </a:r>
            <a:endParaRPr lang="en-GB" sz="1400" dirty="0">
              <a:solidFill>
                <a:srgbClr val="333333"/>
              </a:solidFill>
              <a:effectLst/>
              <a:latin typeface="Helvetica "/>
              <a:ea typeface="Times New Roman" panose="02020603050405020304" pitchFamily="18" charset="0"/>
              <a:cs typeface="Helvetica" panose="020B0604020202020204" pitchFamily="34" charset="0"/>
            </a:endParaRPr>
          </a:p>
          <a:p>
            <a:br>
              <a:rPr lang="en-GB" sz="1200" dirty="0">
                <a:latin typeface="Helvetica "/>
                <a:cs typeface="Helvetica" panose="020B0604020202020204" pitchFamily="34" charset="0"/>
              </a:rPr>
            </a:br>
            <a:r>
              <a:rPr lang="en-GB" sz="1200" dirty="0">
                <a:latin typeface="Helvetica "/>
              </a:rPr>
              <a:t>Entrance canopy with composite front door giving access to:</a:t>
            </a:r>
          </a:p>
          <a:p>
            <a:endParaRPr lang="en-GB" sz="1200" b="1" dirty="0">
              <a:latin typeface="Helvetica "/>
            </a:endParaRPr>
          </a:p>
          <a:p>
            <a:r>
              <a:rPr lang="en-GB" sz="1200" b="1" dirty="0">
                <a:latin typeface="Helvetica "/>
              </a:rPr>
              <a:t>ENTRANCE HALL:  </a:t>
            </a:r>
            <a:r>
              <a:rPr lang="en-GB" sz="1200" dirty="0">
                <a:latin typeface="Helvetica "/>
              </a:rPr>
              <a:t>Recessed LED ceiling spot lighting.</a:t>
            </a:r>
          </a:p>
          <a:p>
            <a:endParaRPr lang="en-GB" sz="1200" dirty="0">
              <a:latin typeface="Helvetica "/>
            </a:endParaRPr>
          </a:p>
          <a:p>
            <a:r>
              <a:rPr lang="en-GB" sz="1200" b="1" dirty="0">
                <a:latin typeface="Helvetica "/>
              </a:rPr>
              <a:t>GROUND FLOOR WC: </a:t>
            </a:r>
            <a:r>
              <a:rPr lang="en-GB" sz="1200" dirty="0">
                <a:latin typeface="Helvetica "/>
              </a:rPr>
              <a:t>Corner wash hand basin with chrome mixer tap, WC with concealed cistern and push button flush, electric consumer unit, attractive part-tiled walls, colour co-ordinated tiled flooring, double glazed window with patterned glass.</a:t>
            </a:r>
          </a:p>
          <a:p>
            <a:endParaRPr lang="en-GB" sz="1200" dirty="0">
              <a:latin typeface="Helvetica "/>
            </a:endParaRPr>
          </a:p>
          <a:p>
            <a:r>
              <a:rPr lang="en-GB" sz="1200" b="1" dirty="0">
                <a:latin typeface="Helvetica "/>
              </a:rPr>
              <a:t>OPEN-PLAN KITCHEN/BREAKFAST ROOM AND SITTING/DINING ROOM:   </a:t>
            </a:r>
            <a:r>
              <a:rPr lang="en-GB" sz="1200" dirty="0">
                <a:latin typeface="Helvetica "/>
              </a:rPr>
              <a:t>A wonderful open-plan living space with under floor heating, comprising…</a:t>
            </a:r>
          </a:p>
          <a:p>
            <a:endParaRPr lang="en-GB" sz="1200" dirty="0">
              <a:latin typeface="Helvetica "/>
            </a:endParaRPr>
          </a:p>
          <a:p>
            <a:r>
              <a:rPr lang="en-GB" sz="1200" b="1" dirty="0">
                <a:latin typeface="Helvetica "/>
              </a:rPr>
              <a:t>KITCHEN AREA:  4.93m x 3.56m (16'2" x 11'8") </a:t>
            </a:r>
            <a:r>
              <a:rPr lang="en-GB" sz="1200" dirty="0">
                <a:latin typeface="Helvetica "/>
              </a:rPr>
              <a:t>Fitted with a range of working surfaces extended to provide a breakfast bar area with wide range of cupboards and drawer units, integrated washer/dryer machine and dishwasher beneath worktops, inset one and half bowl sink unit with chrome mixer tap.  Worktops with matching splashbacks, range of wall-mounted cupboards with concealed lighting beneath.  Integrated fridge and freezer, built-in double oven, induction hob with cupboards above and below.  Upright larder cupboard.  Recessed ceiling LED spot lighting and down lighting over breakfast bar area.  Wall-mounted cupboard – one houses the boiler for hot water and central heating.  </a:t>
            </a:r>
          </a:p>
          <a:p>
            <a:endParaRPr lang="en-GB" sz="1200" dirty="0">
              <a:latin typeface="Helvetica "/>
            </a:endParaRPr>
          </a:p>
          <a:p>
            <a:r>
              <a:rPr lang="en-GB" sz="1200" b="1" dirty="0">
                <a:latin typeface="Helvetica "/>
              </a:rPr>
              <a:t>SITTING/DINING ROOM:    4.42m x 3.58m (14'6" x 11'9")  A b</a:t>
            </a:r>
            <a:r>
              <a:rPr lang="en-GB" sz="1200" dirty="0">
                <a:latin typeface="Helvetica "/>
              </a:rPr>
              <a:t>right living space with bi-folding doors opening onto the rear garden.  TV point, recessed ceiling LED spot lighting and access to </a:t>
            </a:r>
            <a:r>
              <a:rPr lang="en-GB" sz="1200" dirty="0" err="1">
                <a:latin typeface="Helvetica "/>
              </a:rPr>
              <a:t>understair</a:t>
            </a:r>
            <a:r>
              <a:rPr lang="en-GB" sz="1200" dirty="0">
                <a:latin typeface="Helvetica "/>
              </a:rPr>
              <a:t> storage cupboard.</a:t>
            </a:r>
          </a:p>
          <a:p>
            <a:endParaRPr lang="en-GB" sz="1200" dirty="0">
              <a:latin typeface="Helvetica "/>
            </a:endParaRPr>
          </a:p>
          <a:p>
            <a:r>
              <a:rPr lang="en-GB" sz="1200" b="1" dirty="0">
                <a:latin typeface="Helvetica "/>
              </a:rPr>
              <a:t>FIRST FLOOR LANDING:  </a:t>
            </a:r>
            <a:r>
              <a:rPr lang="en-GB" sz="1200" dirty="0">
                <a:latin typeface="Helvetica "/>
              </a:rPr>
              <a:t>Radiator, ceiling spot lighting, staircase rising to SECOND FLOOR LANDING.  Good size storage cupboard.</a:t>
            </a:r>
          </a:p>
          <a:p>
            <a:endParaRPr lang="en-GB" sz="1200" b="1" dirty="0">
              <a:latin typeface="Helvetica "/>
            </a:endParaRPr>
          </a:p>
          <a:p>
            <a:r>
              <a:rPr lang="en-GB" sz="1200" b="1" dirty="0">
                <a:latin typeface="Helvetica "/>
              </a:rPr>
              <a:t>BEDROOM 2:    4.42m x 3.61m (14'6" x 11'10") max. overall measurement.    </a:t>
            </a:r>
            <a:r>
              <a:rPr lang="en-GB" sz="1200" dirty="0">
                <a:latin typeface="Helvetica "/>
              </a:rPr>
              <a:t>Double glazed window over rear aspect.  Radiator.  TV point. </a:t>
            </a:r>
          </a:p>
          <a:p>
            <a:endParaRPr lang="en-GB" sz="1200" b="1" dirty="0">
              <a:latin typeface="Helvetica "/>
            </a:endParaRPr>
          </a:p>
          <a:p>
            <a:r>
              <a:rPr lang="en-GB" sz="1200" b="1" dirty="0">
                <a:latin typeface="Helvetica "/>
              </a:rPr>
              <a:t>BEDROOM 3:  4.42m x 3.00m (14'6" x 9'10") max. overall measurement</a:t>
            </a:r>
            <a:r>
              <a:rPr lang="en-GB" sz="1200" dirty="0">
                <a:latin typeface="Helvetica "/>
              </a:rPr>
              <a:t>.  A bright room with two double glazed windows to front aspect.  Radiator.  TV point. </a:t>
            </a:r>
          </a:p>
          <a:p>
            <a:endParaRPr lang="en-GB" sz="1200" b="1" dirty="0">
              <a:latin typeface="Helvetica "/>
            </a:endParaRPr>
          </a:p>
          <a:p>
            <a:r>
              <a:rPr lang="en-GB" sz="1200" b="1" dirty="0">
                <a:latin typeface="Helvetica "/>
              </a:rPr>
              <a:t>BATHROOM/WC:   2.44m x 1.88m (8'0" x 6'2")  </a:t>
            </a:r>
            <a:r>
              <a:rPr lang="en-GB" sz="1200" dirty="0">
                <a:latin typeface="Helvetica "/>
              </a:rPr>
              <a:t>Stylishly fitted comprising; bath with shower unit with rainfall head hose and detachable shower head hose.  Shower splash screen, wash hand basin with chrome mixer tap and storage cabinet beneath.  WC with concealed cistern and push button flush.  Large fitted mirror, chrome heated radiator, attractive tiling to splash prone areas with colour co-ordinated tiled flooring, shaver socket, large fitted mirror, ceiling extractor fan, recessed ceiling LED spot lighting.</a:t>
            </a:r>
          </a:p>
          <a:p>
            <a:endParaRPr lang="en-GB" sz="1200" b="1" dirty="0">
              <a:latin typeface="Helvetica "/>
            </a:endParaRPr>
          </a:p>
          <a:p>
            <a:r>
              <a:rPr lang="en-GB" sz="1200" b="1" dirty="0">
                <a:latin typeface="Helvetica "/>
              </a:rPr>
              <a:t>SECOND FLOOR LANDING:   </a:t>
            </a:r>
            <a:r>
              <a:rPr lang="en-GB" sz="1200" dirty="0">
                <a:latin typeface="Helvetica "/>
              </a:rPr>
              <a:t>Access to roof space.</a:t>
            </a:r>
          </a:p>
          <a:p>
            <a:endParaRPr lang="en-GB" sz="1200" b="1" dirty="0">
              <a:latin typeface="Helvetica "/>
            </a:endParaRPr>
          </a:p>
          <a:p>
            <a:r>
              <a:rPr lang="en-GB" sz="1200" b="1" dirty="0">
                <a:latin typeface="Helvetica "/>
              </a:rPr>
              <a:t>MAIN BEDROOM 1:  5.05m x 4.42m (16'7" x 14'6") max. overall measurement.   </a:t>
            </a:r>
            <a:r>
              <a:rPr lang="en-GB" sz="1200" dirty="0">
                <a:latin typeface="Helvetica "/>
              </a:rPr>
              <a:t>Superb main bedroom with feature part sloping ceiling and recessed ceiling LED spot lighting.  Radiator, TV point, built-in wardrobes, double glazed window to rear elevation.</a:t>
            </a:r>
          </a:p>
          <a:p>
            <a:endParaRPr lang="en-GB" sz="1200" dirty="0">
              <a:latin typeface="Helvetica "/>
            </a:endParaRPr>
          </a:p>
          <a:p>
            <a:r>
              <a:rPr lang="en-GB" sz="1200" dirty="0">
                <a:latin typeface="Helvetica "/>
              </a:rPr>
              <a:t> </a:t>
            </a:r>
          </a:p>
          <a:p>
            <a:br>
              <a:rPr lang="en-GB" sz="1200" dirty="0">
                <a:latin typeface="Helvetica "/>
                <a:cs typeface="Helvetica" panose="020B0604020202020204" pitchFamily="34" charset="0"/>
              </a:rPr>
            </a:br>
            <a:br>
              <a:rPr lang="en-GB" sz="1200" dirty="0">
                <a:latin typeface="Helvetica "/>
                <a:cs typeface="Helvetica" panose="020B0604020202020204" pitchFamily="34" charset="0"/>
              </a:rPr>
            </a:br>
            <a:br>
              <a:rPr lang="en-GB" sz="1200" dirty="0">
                <a:latin typeface="Helvetica "/>
                <a:cs typeface="Helvetica" panose="020B0604020202020204" pitchFamily="34" charset="0"/>
              </a:rPr>
            </a:br>
            <a:endParaRPr lang="en-GB" sz="1200" dirty="0">
              <a:solidFill>
                <a:srgbClr val="333333"/>
              </a:solidFill>
              <a:effectLst/>
              <a:latin typeface="Helvetica "/>
              <a:ea typeface="Times New Roman" panose="02020603050405020304" pitchFamily="18" charset="0"/>
              <a:cs typeface="Helvetica" panose="020B0604020202020204" pitchFamily="34" charset="0"/>
            </a:endParaRPr>
          </a:p>
          <a:p>
            <a:endParaRPr lang="en-GB" sz="1200" dirty="0">
              <a:solidFill>
                <a:srgbClr val="333333"/>
              </a:solidFill>
              <a:latin typeface="Helvetica "/>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
              <a:ea typeface="Times New Roman" panose="02020603050405020304" pitchFamily="18" charset="0"/>
              <a:cs typeface="Helvetica-Bold"/>
            </a:endParaRPr>
          </a:p>
          <a:p>
            <a:endParaRPr lang="en-GB" sz="1200" dirty="0">
              <a:solidFill>
                <a:srgbClr val="333333"/>
              </a:solidFill>
              <a:latin typeface="Helvetica "/>
              <a:ea typeface="Times New Roman" panose="02020603050405020304" pitchFamily="18" charset="0"/>
              <a:cs typeface="Helvetica-Bold"/>
            </a:endParaRPr>
          </a:p>
          <a:p>
            <a:endParaRPr lang="en-GB" sz="1200" dirty="0">
              <a:solidFill>
                <a:srgbClr val="333333"/>
              </a:solidFill>
              <a:effectLst/>
              <a:latin typeface="Helvetica "/>
              <a:ea typeface="Times New Roman" panose="02020603050405020304" pitchFamily="18" charset="0"/>
              <a:cs typeface="Helvetica-Bold"/>
            </a:endParaRPr>
          </a:p>
          <a:p>
            <a:endParaRPr lang="en-GB" sz="1200" dirty="0">
              <a:solidFill>
                <a:srgbClr val="333333"/>
              </a:solidFill>
              <a:latin typeface="Helvetica "/>
              <a:ea typeface="Times New Roman" panose="02020603050405020304" pitchFamily="18" charset="0"/>
              <a:cs typeface="Helvetica-Bold"/>
            </a:endParaRPr>
          </a:p>
          <a:p>
            <a:endParaRPr lang="en-GB" sz="1200" dirty="0">
              <a:solidFill>
                <a:srgbClr val="333333"/>
              </a:solidFill>
              <a:effectLst/>
              <a:latin typeface="Helvetica "/>
              <a:ea typeface="Times New Roman" panose="02020603050405020304" pitchFamily="18" charset="0"/>
              <a:cs typeface="Helvetica-Bold"/>
            </a:endParaRPr>
          </a:p>
          <a:p>
            <a:endParaRPr lang="en-GB" sz="1200" dirty="0">
              <a:solidFill>
                <a:srgbClr val="333333"/>
              </a:solidFill>
              <a:latin typeface="Helvetica "/>
              <a:ea typeface="Times New Roman" panose="02020603050405020304" pitchFamily="18" charset="0"/>
              <a:cs typeface="Helvetica-Bold"/>
            </a:endParaRPr>
          </a:p>
          <a:p>
            <a:endParaRPr lang="en-GB" sz="1200" dirty="0">
              <a:solidFill>
                <a:srgbClr val="333333"/>
              </a:solidFill>
              <a:effectLst/>
              <a:latin typeface="Helvetica "/>
              <a:ea typeface="Times New Roman" panose="02020603050405020304" pitchFamily="18" charset="0"/>
              <a:cs typeface="Helvetica-Bold"/>
            </a:endParaRPr>
          </a:p>
          <a:p>
            <a:endParaRPr lang="en-GB" sz="1200" dirty="0">
              <a:solidFill>
                <a:srgbClr val="333333"/>
              </a:solidFill>
              <a:latin typeface="Helvetica "/>
              <a:ea typeface="Times New Roman" panose="02020603050405020304" pitchFamily="18" charset="0"/>
              <a:cs typeface="Helvetica-Bold"/>
            </a:endParaRPr>
          </a:p>
          <a:p>
            <a:endParaRPr lang="en-GB" sz="1200" dirty="0">
              <a:solidFill>
                <a:srgbClr val="333333"/>
              </a:solidFill>
              <a:effectLst/>
              <a:latin typeface="Helvetica "/>
              <a:ea typeface="Times New Roman" panose="02020603050405020304" pitchFamily="18" charset="0"/>
              <a:cs typeface="Helvetica-Bold"/>
            </a:endParaRPr>
          </a:p>
          <a:p>
            <a:endParaRPr lang="en-GB" sz="1200" dirty="0">
              <a:solidFill>
                <a:srgbClr val="333333"/>
              </a:solidFill>
              <a:latin typeface="Helvetica "/>
              <a:ea typeface="Times New Roman" panose="02020603050405020304" pitchFamily="18" charset="0"/>
              <a:cs typeface="Helvetica-Bold"/>
            </a:endParaRPr>
          </a:p>
          <a:p>
            <a:endParaRPr lang="en-GB" sz="1200" dirty="0">
              <a:solidFill>
                <a:srgbClr val="333333"/>
              </a:solidFill>
              <a:effectLst/>
              <a:latin typeface="Helvetica "/>
              <a:ea typeface="Times New Roman" panose="02020603050405020304" pitchFamily="18" charset="0"/>
              <a:cs typeface="Helvetica-Bold"/>
            </a:endParaRPr>
          </a:p>
          <a:p>
            <a:endParaRPr lang="en-GB" sz="1200" dirty="0">
              <a:solidFill>
                <a:srgbClr val="333333"/>
              </a:solidFill>
              <a:latin typeface="Helvetica "/>
              <a:ea typeface="Times New Roman" panose="02020603050405020304" pitchFamily="18" charset="0"/>
              <a:cs typeface="Helvetica-Bold"/>
            </a:endParaRPr>
          </a:p>
          <a:p>
            <a:endParaRPr lang="en-GB" sz="1200" dirty="0">
              <a:solidFill>
                <a:srgbClr val="333333"/>
              </a:solidFill>
              <a:effectLst/>
              <a:latin typeface="Helvetica "/>
              <a:ea typeface="Times New Roman" panose="02020603050405020304" pitchFamily="18" charset="0"/>
              <a:cs typeface="Helvetica-Bold"/>
            </a:endParaRPr>
          </a:p>
          <a:p>
            <a:endParaRPr lang="en-GB" sz="1200" dirty="0">
              <a:solidFill>
                <a:srgbClr val="333333"/>
              </a:solidFill>
              <a:latin typeface="Helvetica "/>
              <a:ea typeface="Times New Roman" panose="02020603050405020304" pitchFamily="18" charset="0"/>
              <a:cs typeface="Helvetica-Bold"/>
            </a:endParaRPr>
          </a:p>
          <a:p>
            <a:endParaRPr lang="en-GB" sz="1200" dirty="0">
              <a:solidFill>
                <a:srgbClr val="333333"/>
              </a:solidFill>
              <a:effectLst/>
              <a:latin typeface="Helvetica "/>
              <a:ea typeface="Times New Roman" panose="02020603050405020304" pitchFamily="18" charset="0"/>
              <a:cs typeface="Helvetica-Bold"/>
            </a:endParaRPr>
          </a:p>
          <a:p>
            <a:endParaRPr lang="en-GB" sz="1200" dirty="0">
              <a:solidFill>
                <a:srgbClr val="333333"/>
              </a:solidFill>
              <a:latin typeface="Helvetica "/>
              <a:ea typeface="Times New Roman" panose="02020603050405020304" pitchFamily="18" charset="0"/>
              <a:cs typeface="Helvetica-Bold"/>
            </a:endParaRPr>
          </a:p>
          <a:p>
            <a:endParaRPr lang="en-GB" sz="1200" dirty="0">
              <a:solidFill>
                <a:srgbClr val="333333"/>
              </a:solidFill>
              <a:effectLst/>
              <a:latin typeface="Helvetica "/>
              <a:ea typeface="Times New Roman" panose="02020603050405020304" pitchFamily="18" charset="0"/>
              <a:cs typeface="Helvetica-Bold"/>
            </a:endParaRPr>
          </a:p>
          <a:p>
            <a:endParaRPr lang="en-GB" sz="1200" dirty="0">
              <a:solidFill>
                <a:srgbClr val="333333"/>
              </a:solidFill>
              <a:latin typeface="Helvetica "/>
              <a:ea typeface="Times New Roman" panose="02020603050405020304" pitchFamily="18" charset="0"/>
              <a:cs typeface="Helvetica-Bold"/>
            </a:endParaRPr>
          </a:p>
          <a:p>
            <a:endParaRPr lang="en-GB" sz="1200" dirty="0">
              <a:solidFill>
                <a:srgbClr val="333333"/>
              </a:solidFill>
              <a:effectLst/>
              <a:latin typeface="Helvetica "/>
              <a:ea typeface="Times New Roman" panose="02020603050405020304" pitchFamily="18" charset="0"/>
              <a:cs typeface="Helvetica-Bold"/>
            </a:endParaRPr>
          </a:p>
          <a:p>
            <a:endParaRPr lang="en-GB" sz="1200" dirty="0">
              <a:solidFill>
                <a:srgbClr val="333333"/>
              </a:solidFill>
              <a:latin typeface="Helvetica "/>
              <a:ea typeface="Times New Roman" panose="02020603050405020304" pitchFamily="18" charset="0"/>
              <a:cs typeface="Helvetica-Bold"/>
            </a:endParaRPr>
          </a:p>
          <a:p>
            <a:endParaRPr lang="en-GB" sz="1200" dirty="0">
              <a:solidFill>
                <a:srgbClr val="333333"/>
              </a:solidFill>
              <a:effectLst/>
              <a:latin typeface="Helvetica "/>
              <a:ea typeface="Times New Roman" panose="02020603050405020304" pitchFamily="18" charset="0"/>
              <a:cs typeface="Helvetica-Bold"/>
            </a:endParaRPr>
          </a:p>
          <a:p>
            <a:endParaRPr lang="en-GB" sz="1200" dirty="0">
              <a:solidFill>
                <a:srgbClr val="333333"/>
              </a:solidFill>
              <a:latin typeface="Helvetica "/>
              <a:ea typeface="Times New Roman" panose="02020603050405020304" pitchFamily="18" charset="0"/>
              <a:cs typeface="Helvetica-Bold"/>
            </a:endParaRPr>
          </a:p>
          <a:p>
            <a:endParaRPr lang="en-GB" sz="1200" dirty="0">
              <a:solidFill>
                <a:srgbClr val="333333"/>
              </a:solidFill>
              <a:effectLst/>
              <a:latin typeface="Helvetica "/>
              <a:ea typeface="Times New Roman" panose="02020603050405020304" pitchFamily="18" charset="0"/>
              <a:cs typeface="Helvetica-Bold"/>
            </a:endParaRPr>
          </a:p>
          <a:p>
            <a:endParaRPr lang="en-GB" sz="1200" dirty="0">
              <a:solidFill>
                <a:srgbClr val="333333"/>
              </a:solidFill>
              <a:latin typeface="Helvetica "/>
              <a:ea typeface="Times New Roman" panose="02020603050405020304" pitchFamily="18" charset="0"/>
              <a:cs typeface="Helvetica-Bold"/>
            </a:endParaRPr>
          </a:p>
          <a:p>
            <a:endParaRPr lang="en-GB" sz="1200" dirty="0">
              <a:solidFill>
                <a:srgbClr val="333333"/>
              </a:solidFill>
              <a:effectLst/>
              <a:latin typeface="Helvetica "/>
              <a:ea typeface="Times New Roman" panose="02020603050405020304" pitchFamily="18" charset="0"/>
              <a:cs typeface="Helvetica-Bold"/>
            </a:endParaRPr>
          </a:p>
          <a:p>
            <a:endParaRPr lang="en-GB" sz="1200" dirty="0">
              <a:solidFill>
                <a:srgbClr val="333333"/>
              </a:solidFill>
              <a:latin typeface="Helvetica "/>
              <a:ea typeface="Times New Roman" panose="02020603050405020304" pitchFamily="18" charset="0"/>
              <a:cs typeface="Helvetica-Bold"/>
            </a:endParaRPr>
          </a:p>
          <a:p>
            <a:endParaRPr lang="en-GB" sz="1200" dirty="0">
              <a:solidFill>
                <a:srgbClr val="333333"/>
              </a:solidFill>
              <a:effectLst/>
              <a:latin typeface="Helvetica "/>
              <a:ea typeface="Times New Roman" panose="02020603050405020304" pitchFamily="18" charset="0"/>
              <a:cs typeface="Helvetica-Bold"/>
            </a:endParaRPr>
          </a:p>
          <a:p>
            <a:endParaRPr lang="en-GB" sz="1200" dirty="0">
              <a:solidFill>
                <a:srgbClr val="333333"/>
              </a:solidFill>
              <a:latin typeface="Helvetica "/>
              <a:ea typeface="Times New Roman" panose="02020603050405020304" pitchFamily="18" charset="0"/>
              <a:cs typeface="Helvetica-Bold"/>
            </a:endParaRPr>
          </a:p>
          <a:p>
            <a:endParaRPr lang="en-GB" sz="1200" dirty="0">
              <a:solidFill>
                <a:srgbClr val="333333"/>
              </a:solidFill>
              <a:effectLst/>
              <a:latin typeface="Helvetica "/>
              <a:ea typeface="Times New Roman" panose="02020603050405020304" pitchFamily="18" charset="0"/>
              <a:cs typeface="Helvetica-Bold"/>
            </a:endParaRPr>
          </a:p>
          <a:p>
            <a:br>
              <a:rPr lang="en-GB" sz="1200" dirty="0">
                <a:solidFill>
                  <a:srgbClr val="333333"/>
                </a:solidFill>
                <a:effectLst/>
                <a:latin typeface="Helvetica "/>
                <a:ea typeface="Times New Roman" panose="02020603050405020304" pitchFamily="18" charset="0"/>
                <a:cs typeface="Helvetica-Bold"/>
              </a:rPr>
            </a:br>
            <a:endParaRPr lang="en-US" sz="1200" dirty="0">
              <a:latin typeface="Helvetica "/>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11657037"/>
          </a:xfrm>
          <a:prstGeom prst="rect">
            <a:avLst/>
          </a:prstGeom>
          <a:noFill/>
        </p:spPr>
        <p:txBody>
          <a:bodyPr wrap="square" rtlCol="0">
            <a:spAutoFit/>
          </a:bodyPr>
          <a:lstStyle/>
          <a:p>
            <a:r>
              <a:rPr lang="en-GB" sz="1200" b="1" dirty="0">
                <a:latin typeface="Helvetica "/>
              </a:rPr>
              <a:t>EN-SUITE SHOWER ROOM/WC:  3.53m x 2.49m (11'7" x 8'2")  </a:t>
            </a:r>
            <a:r>
              <a:rPr lang="en-GB" sz="1200" dirty="0">
                <a:latin typeface="Helvetica "/>
              </a:rPr>
              <a:t>A most spacious en-suite room with ease of access walk-in shower cubicle with shower splash screen, rainfall shower head with hose and detachable shower head hose.  Wall-mounted wash hand basin with chrome mixer tap, WC with concealed cistern and push button flush.  Chrome heated towel rail, attractive tiling to splash prone areas with colour co-ordinated tiled flooring, shaver socket, ceiling extractor fan, recessed ceiling LED spot lighting.  Double glazed window to front elevation.  </a:t>
            </a:r>
          </a:p>
          <a:p>
            <a:endParaRPr lang="en-GB" sz="1200" dirty="0">
              <a:latin typeface="Helvetica "/>
            </a:endParaRPr>
          </a:p>
          <a:p>
            <a:r>
              <a:rPr lang="en-GB" sz="1200" b="1" dirty="0">
                <a:latin typeface="Helvetica "/>
              </a:rPr>
              <a:t>OUTSIDE:  </a:t>
            </a:r>
            <a:r>
              <a:rPr lang="en-GB" sz="1200" dirty="0">
                <a:latin typeface="Helvetica "/>
              </a:rPr>
              <a:t>Forming part of a select row of town houses, the property is approached by a pedestrian gate and pedestrian pathway.  There is a small area of garden directly to the front of the property.  To the rear the garden has been well planned and landscaped with ease of maintenance in mind comprising of a patio sun terrace ideal for entertaining.  Artificial lawn area and raised flower and shrub beds, and seating area.  Outside electric point. Rear pedestrian gate gives access to TWO PARKING SPACES (</a:t>
            </a:r>
            <a:r>
              <a:rPr lang="en-GB" sz="1200" dirty="0">
                <a:effectLst/>
                <a:latin typeface="Helvetica "/>
                <a:ea typeface="Times New Roman" panose="02020603050405020304" pitchFamily="18" charset="0"/>
                <a:cs typeface="Aptos" panose="020B0004020202020204" pitchFamily="34" charset="0"/>
              </a:rPr>
              <a:t>personal/private electric car charging station conveniently located next to the two allocated parking spaces - power to the charging point can be switched off from inside the property, if not in use). V</a:t>
            </a:r>
            <a:r>
              <a:rPr lang="en-GB" sz="1200" dirty="0">
                <a:latin typeface="Helvetica "/>
              </a:rPr>
              <a:t>ehicular access via </a:t>
            </a:r>
            <a:r>
              <a:rPr lang="en-GB" sz="1200" dirty="0" err="1">
                <a:latin typeface="Helvetica "/>
              </a:rPr>
              <a:t>Stevenstone</a:t>
            </a:r>
            <a:r>
              <a:rPr lang="en-GB" sz="1200" dirty="0">
                <a:latin typeface="Helvetica "/>
              </a:rPr>
              <a:t> Road.   </a:t>
            </a:r>
            <a:endParaRPr lang="en-GB" sz="1200" dirty="0">
              <a:effectLst/>
              <a:latin typeface="Helvetica "/>
              <a:ea typeface="Aptos" panose="020B0004020202020204" pitchFamily="34" charset="0"/>
              <a:cs typeface="Aptos" panose="020B0004020202020204" pitchFamily="34" charset="0"/>
            </a:endParaRPr>
          </a:p>
          <a:p>
            <a:endParaRPr lang="en-GB" sz="120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00" b="1" dirty="0">
              <a:solidFill>
                <a:srgbClr val="333333"/>
              </a:solidFill>
              <a:latin typeface="Helvetica" panose="020B0604020202020204" pitchFamily="34" charset="0"/>
              <a:ea typeface="Times New Roman" panose="02020603050405020304" pitchFamily="18" charset="0"/>
              <a:cs typeface="Helvetica-Bold"/>
            </a:endParaRPr>
          </a:p>
          <a:p>
            <a:endParaRPr lang="en-GB" sz="1200" b="1" dirty="0">
              <a:solidFill>
                <a:srgbClr val="333333"/>
              </a:solidFill>
              <a:effectLst/>
              <a:latin typeface="Helvetica" panose="020B0604020202020204" pitchFamily="34" charset="0"/>
              <a:ea typeface="Times New Roman" panose="02020603050405020304" pitchFamily="18" charset="0"/>
              <a:cs typeface="Helvetica-Bold"/>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a:t>
            </a:r>
          </a:p>
          <a:p>
            <a:endParaRPr lang="en-GB" sz="120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3" name="Picture 2" descr="A three floor plan of a house&#10;&#10;Description automatically generated">
            <a:extLst>
              <a:ext uri="{FF2B5EF4-FFF2-40B4-BE49-F238E27FC236}">
                <a16:creationId xmlns:a16="http://schemas.microsoft.com/office/drawing/2014/main" id="{B828BDCE-5FBC-4DEA-1EF1-D53CCE4D81D2}"/>
              </a:ext>
            </a:extLst>
          </p:cNvPr>
          <p:cNvPicPr>
            <a:picLocks noChangeAspect="1"/>
          </p:cNvPicPr>
          <p:nvPr/>
        </p:nvPicPr>
        <p:blipFill>
          <a:blip r:embed="rId2"/>
          <a:stretch>
            <a:fillRect/>
          </a:stretch>
        </p:blipFill>
        <p:spPr>
          <a:xfrm>
            <a:off x="8337517" y="4700793"/>
            <a:ext cx="5617483" cy="4289487"/>
          </a:xfrm>
          <a:prstGeom prst="rect">
            <a:avLst/>
          </a:prstGeom>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240</TotalTime>
  <Words>1021</Words>
  <Application>Microsoft Office PowerPoint</Application>
  <PresentationFormat>Custom</PresentationFormat>
  <Paragraphs>116</Paragraphs>
  <Slides>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Arial</vt:lpstr>
      <vt:lpstr>Calibri</vt:lpstr>
      <vt:lpstr>Calibri Light</vt:lpstr>
      <vt:lpstr>Frutiger LT Std 55 Roman</vt:lpstr>
      <vt:lpstr>Helvetica</vt:lpstr>
      <vt:lpstr>Helvetica </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25</cp:revision>
  <cp:lastPrinted>2024-05-07T10:32:09Z</cp:lastPrinted>
  <dcterms:created xsi:type="dcterms:W3CDTF">2023-03-19T13:39:10Z</dcterms:created>
  <dcterms:modified xsi:type="dcterms:W3CDTF">2024-05-09T08:56:18Z</dcterms:modified>
</cp:coreProperties>
</file>